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9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95" r:id="rId2"/>
    <p:sldMasterId id="2147483807" r:id="rId3"/>
    <p:sldMasterId id="2147483819" r:id="rId4"/>
    <p:sldMasterId id="2147483831" r:id="rId5"/>
  </p:sldMasterIdLst>
  <p:sldIdLst>
    <p:sldId id="257" r:id="rId6"/>
    <p:sldId id="356" r:id="rId7"/>
    <p:sldId id="357" r:id="rId8"/>
    <p:sldId id="259" r:id="rId9"/>
    <p:sldId id="359" r:id="rId10"/>
    <p:sldId id="258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8" r:id="rId37"/>
    <p:sldId id="279" r:id="rId38"/>
    <p:sldId id="280" r:id="rId39"/>
    <p:sldId id="281" r:id="rId40"/>
    <p:sldId id="282" r:id="rId41"/>
    <p:sldId id="276" r:id="rId42"/>
    <p:sldId id="277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300" r:id="rId52"/>
    <p:sldId id="305" r:id="rId53"/>
    <p:sldId id="306" r:id="rId54"/>
    <p:sldId id="307" r:id="rId55"/>
    <p:sldId id="301" r:id="rId56"/>
    <p:sldId id="308" r:id="rId57"/>
    <p:sldId id="309" r:id="rId58"/>
    <p:sldId id="335" r:id="rId59"/>
    <p:sldId id="310" r:id="rId60"/>
    <p:sldId id="302" r:id="rId61"/>
    <p:sldId id="336" r:id="rId62"/>
    <p:sldId id="303" r:id="rId63"/>
    <p:sldId id="304" r:id="rId64"/>
    <p:sldId id="312" r:id="rId65"/>
    <p:sldId id="313" r:id="rId66"/>
    <p:sldId id="314" r:id="rId67"/>
    <p:sldId id="315" r:id="rId68"/>
    <p:sldId id="316" r:id="rId69"/>
    <p:sldId id="317" r:id="rId70"/>
    <p:sldId id="323" r:id="rId71"/>
    <p:sldId id="324" r:id="rId72"/>
    <p:sldId id="327" r:id="rId73"/>
    <p:sldId id="320" r:id="rId74"/>
    <p:sldId id="321" r:id="rId75"/>
    <p:sldId id="319" r:id="rId76"/>
    <p:sldId id="322" r:id="rId77"/>
    <p:sldId id="326" r:id="rId78"/>
    <p:sldId id="337" r:id="rId79"/>
    <p:sldId id="338" r:id="rId80"/>
    <p:sldId id="339" r:id="rId81"/>
    <p:sldId id="340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41" r:id="rId90"/>
    <p:sldId id="342" r:id="rId91"/>
    <p:sldId id="347" r:id="rId92"/>
    <p:sldId id="346" r:id="rId93"/>
    <p:sldId id="360" r:id="rId94"/>
    <p:sldId id="361" r:id="rId95"/>
    <p:sldId id="348" r:id="rId96"/>
    <p:sldId id="362" r:id="rId97"/>
    <p:sldId id="351" r:id="rId98"/>
    <p:sldId id="349" r:id="rId99"/>
    <p:sldId id="364" r:id="rId100"/>
    <p:sldId id="365" r:id="rId101"/>
    <p:sldId id="366" r:id="rId102"/>
    <p:sldId id="367" r:id="rId103"/>
    <p:sldId id="343" r:id="rId104"/>
    <p:sldId id="352" r:id="rId105"/>
    <p:sldId id="353" r:id="rId106"/>
    <p:sldId id="354" r:id="rId107"/>
    <p:sldId id="355" r:id="rId108"/>
    <p:sldId id="344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cqnvQDCCNBzZdT2mtVS6iA" hashData="5nWm1vefzmTXMWN2G0wKDsdFkCA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0066"/>
    <a:srgbClr val="00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/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17A6-3C04-435D-9D9B-45D45EB491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8F843-EAB9-4B09-864E-9E27D84CF8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A45F9-A2F6-4E5B-A83F-3A680BF370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1609-1CDC-4352-B8E7-1DEF740537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CE68-783A-4451-99EE-C01A2E4047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F42-884E-4E94-B6E4-462517D662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6E10C-B5EB-4931-B816-6A411A1384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C5E6-40D3-470C-9FB9-94BAF15EEA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C550B-E31D-4A24-B860-02DAB014E9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AD2E-462E-48EA-8B51-EC02DC2BD9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915-E72F-40A9-A7FB-C5F877D3CA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7A00-E5A9-4B73-9F0B-72AC4D7147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89B08-F72A-4BF9-B1A3-CAB7E7E79A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7E5A4-944E-4364-8F79-052271F023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08CEE-94BE-485F-AEE5-3B84315D32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5A4EC-BF4F-442F-8F54-D9FCB386D4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D5053-3B3F-491C-847B-FEFF4B4F05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3AC22-A359-4F93-A81D-540BCA89D5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52D41-AA65-4DD4-B1C9-977B2A4CD4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E8E7-49CB-4A6A-8A79-FDD192FB63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20581-201B-44E0-A3EF-EA45E9FF6C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A4C1D-4023-4E92-8E8B-1BED110ADD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859-485D-4BF0-B59A-A2C8507386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6B35-B6AE-4E04-BADE-9C1772B88D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65A1-0B4A-4340-B803-BC9442A32F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05C8-C200-4F93-96CD-5B6CBF9564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18F28-4A0F-4A20-800A-C9C599024A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695EA-7F5E-412B-9583-2A3D960E4E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9985-25ED-4F5A-9241-7289F6F876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7FD1-21D1-48A8-A9C0-1612EB4475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18D77-A093-481B-985B-F65C20D120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C1374-048C-4F8C-95E6-F1CB6F3183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F3640-DA68-483A-B444-C6965A5ECE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25B0-1B22-480D-BC09-1D83A06A4E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7293A-CA99-40E0-9E2E-4B3AE5677E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39F6-9EC0-47FB-A052-104B7BA46E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9E62-06FC-4226-BE12-2042EF6C9D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65A11-7899-49B2-ABE1-43BC43F8F9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B1EB-A1BB-416A-B642-EC1DFF2130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7EED-45EC-4231-8FA8-8D9DBAA356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77E83-1581-4C00-BE4E-1642610E6A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7D91-234F-43E7-8F0C-BADCD38205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2291-0942-44C5-BB5C-F52CFE7749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DBB2-12A6-4105-913F-A0208C0C52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B5001-B9CB-4B4A-A2F8-B78C18D40B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5C07B-D284-4A2C-AD19-13BE9B19FA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5468D-0E42-4BFE-BA97-EA644E10EA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3D92-AD74-4C24-9C30-84D1C80718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1963-05C0-4811-92F1-803BCA31F1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0DED-C957-4D0C-A466-3BD97E0689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BE28-1496-4D4A-9BF8-4341AF66A7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55CD9-7BCE-4532-B543-F661EE24D7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FB34-0D5E-43D7-B4B7-121DB23209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2A09-EFA8-443F-B3CC-B6AD9424D8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1046-07AE-434F-9ECE-091BD86DDE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/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DFC5AF0-3BC1-4BE2-AAEF-097073DCD4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103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04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108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081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3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4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5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6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7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8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F2C84BE-C82D-4377-98BD-DF7E200A8E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DAD391-04E0-4800-9F6B-DABEB1686D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1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15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5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15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1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1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1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41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A8BED31-E557-4906-9E7D-0135DB0363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175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76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180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5153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34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5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6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7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8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9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40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66ECCDA-2177-4000-946E-3303AE1604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andidodeoliveira.com.br/images/procedimentos/EST-RENAL-UNICA-ANEURISMA.jpg" TargetMode="Externa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edicoscr.net/imagenes/gastroscopi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.imgur.com/J7jpo.jpg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linicascatedrauno.com.ar/imagenes/cara-facies/img-facies-5226" TargetMode="Externa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helpye.com/libs_site/imgview.php?id=1908&amp;size=big" TargetMode="Externa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diagnosiccsvisclerosi.it/wp-content/uploads/2011/11/ecografia-addome-inferiore.jpg" TargetMode="Externa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t/imgres?imgurl=http://www.chirurgiatoracica.biz/images/Immagine1.jpg&amp;imgrefurl=http://www.chirurgiatoracica.biz/Metastasi%2520polmonari.htm&amp;usg=__-JpNuHLHaai2U2docDLBC4Gc7Bk=&amp;h=768&amp;w=1022&amp;sz=69&amp;hl=it&amp;start=5&amp;zoom=1&amp;tbnid=0ixasOW4suXewM:&amp;tbnh=113&amp;tbnw=150&amp;ei=1Oc1UcXdHMnYtAbikoDABA&amp;prev=/search%3Fq%3Dtomografia%2Bcomputerizzata%2Bdel%2Btorace%26hl%3Dit%26gbv%3D2%26tbm%3Disch&amp;itbs=1&amp;sa=X&amp;ved=0CDIQrQMwBA" TargetMode="Externa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349500"/>
            <a:ext cx="7793037" cy="1174750"/>
          </a:xfrm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4292600"/>
            <a:ext cx="7772400" cy="35385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0066"/>
                </a:solidFill>
              </a:rPr>
              <a:t>               Prof. M.Federica BURATTINI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8135938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SEMEIOTICA CHIRURGICA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</a:p>
          <a:p>
            <a:pPr marL="609600" indent="-609600" eaLnBrk="1" hangingPunct="1"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FAMILIARE</a:t>
            </a:r>
          </a:p>
          <a:p>
            <a:pPr marL="609600" indent="-609600" eaLnBrk="1" hangingPunct="1"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PERSONALE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84313"/>
            <a:ext cx="2663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3559175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4" descr="http://tuttasalute.net/wp-content/uploads/2010/10/gastroscop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708275"/>
            <a:ext cx="2514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www.colon.it/images/clip_image002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0" y="1081088"/>
            <a:ext cx="31924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tumorealseno.info/public/immagini/biopsia_ecoguid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773238"/>
            <a:ext cx="47847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80400" cy="4752975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INVASIVI:</a:t>
            </a:r>
          </a:p>
          <a:p>
            <a:pPr marL="609600" indent="-609600" eaLnBrk="1" hangingPunct="1"/>
            <a:r>
              <a:rPr lang="it-IT" altLang="it-IT" sz="36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INTERVENTO CHIRURGICO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GENERALE: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Nome e cognome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Età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Stato civile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Professione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Luogo di nascita e provenienza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FAMILIARE: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Ascendenti, collaterali, discendenti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(malattie ereditarie o diatesiche)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PERSONALE: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Nascita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Sviluppo fisico: </a:t>
            </a:r>
            <a:r>
              <a:rPr lang="it-IT" sz="2800" b="1" i="1" smtClean="0">
                <a:latin typeface="Times New Roman" pitchFamily="18" charset="0"/>
                <a:cs typeface="Times New Roman" pitchFamily="18" charset="0"/>
              </a:rPr>
              <a:t>allattamento, pubertà, rapporto peso/altezza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Sviluppo psichico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Abitudini alimentari, fumo, uso di alcolici o stupefacenti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2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REMOTA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Malattie pregresse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Eventuali traumi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Eventuali interventi chirurgici subiti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2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REMOTA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SCOPI:</a:t>
            </a:r>
          </a:p>
          <a:p>
            <a:pPr marL="609600" indent="-609600" eaLnBrk="1" hangingPunct="1">
              <a:buFont typeface="Wingdings" pitchFamily="2" charset="2"/>
              <a:buChar char="ü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Trovare, in episodi morbosi precedenti, l’origine della presente patologia</a:t>
            </a:r>
          </a:p>
          <a:p>
            <a:pPr marL="609600" indent="-609600" eaLnBrk="1" hangingPunct="1">
              <a:buFont typeface="Wingdings" pitchFamily="2" charset="2"/>
              <a:buChar char="ü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Avere il quadro generale del paziente in vista di un eventuale intervento chirurgico</a:t>
            </a:r>
          </a:p>
          <a:p>
            <a:pPr marL="609600" indent="-609600" eaLnBrk="1" hangingPunct="1">
              <a:buFont typeface="Wingdings" pitchFamily="2" charset="2"/>
              <a:buChar char="ü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Conoscere il modo di reazione del pt a stimoli </a:t>
            </a: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morbosi  o terapie</a:t>
            </a:r>
            <a:endParaRPr lang="it-IT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Criterio non rigidamente cronologico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5013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SCOPO: raccogliere tutte le possibili informazioni sulla malattia attuale:</a:t>
            </a:r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Sede</a:t>
            </a:r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Epoca di insorgenza</a:t>
            </a:r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Modalità di inizio e disturbi pregressi</a:t>
            </a:r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 presunte</a:t>
            </a:r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Essenza del disturbo</a:t>
            </a:r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Evoluzione</a:t>
            </a:r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Alterazioni a carico delle funzioni organiche</a:t>
            </a:r>
          </a:p>
          <a:p>
            <a:pPr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Eventuali diagnosi e terapie precedenti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5013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5013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EPOCA DI INSORGENZA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088" y="908050"/>
            <a:ext cx="710406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5013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MODALITA’ D’INIZIO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50133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CAUSE:</a:t>
            </a:r>
          </a:p>
          <a:p>
            <a:pPr marL="609600" indent="-609600" eaLnBrk="1" hangingPunct="1">
              <a:defRPr/>
            </a:pP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traumatiche: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rapporto causa-effetto è evidente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natura dell’agente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forza con cui ha agito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direzione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50133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CAUSE:</a:t>
            </a:r>
          </a:p>
          <a:p>
            <a:pPr marL="609600" indent="-609600" eaLnBrk="1" hangingPunct="1"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caduta: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modalità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posizione del corpo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natura del terreno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50133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 DIVERSE: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Fattori predisponenti o aggravanti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Cause determinanti o occasionali</a:t>
            </a:r>
          </a:p>
          <a:p>
            <a:pPr marL="609600" indent="-609600" eaLnBrk="1" hangingPunct="1">
              <a:defRPr/>
            </a:pPr>
            <a:endParaRPr lang="it-IT" sz="2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8229600" cy="50133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Spesso la causa addotta dal paziente è ipotetica e non ha un nesso di causalità diretta con la malattia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55181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ESSENZA DEL DISTURBO: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Indagine molto approfondita ed analizzata in tutti i suoi componenti, soprattutto se i sintomi accusati sono più di uno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2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Massima importanza: </a:t>
            </a:r>
            <a:r>
              <a:rPr lang="it-IT" b="1" i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DOLORE</a:t>
            </a:r>
            <a:endParaRPr lang="it-IT" sz="2800" b="1" i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58769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36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DOLORE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it-IT" sz="3600" b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 origine centrale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 origine periferica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psicogeno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b="1" i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58769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DOLORE DI ORIGINE CENTRALE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Sindromi dolorose spontanee senza evidente lesione del SNP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Insorgenza improvvisa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Diffuso, continuo e prolungato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Accompagnato da alterazioni della sensibilità somatica ed autonoma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b="1" i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58769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DOLORE PSICOGENO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Proiezione di conflitti psichici su alcuni organi viscerali </a:t>
            </a:r>
            <a:r>
              <a:rPr lang="it-IT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senza una causa organica evidenziabile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b="1" i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58769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DOLORE DI ORIGINE PERIFERICA</a:t>
            </a:r>
          </a:p>
          <a:p>
            <a:pPr marL="609600" indent="-609600" eaLnBrk="1" hangingPunct="1">
              <a:defRPr/>
            </a:pPr>
            <a:r>
              <a:rPr lang="it-IT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Superficiale</a:t>
            </a:r>
          </a:p>
          <a:p>
            <a:pPr marL="609600" indent="-609600" eaLnBrk="1" hangingPunct="1">
              <a:defRPr/>
            </a:pPr>
            <a:r>
              <a:rPr lang="it-IT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Profondo</a:t>
            </a:r>
          </a:p>
          <a:p>
            <a:pPr marL="609600" indent="-609600" eaLnBrk="1" hangingPunct="1">
              <a:defRPr/>
            </a:pPr>
            <a:r>
              <a:rPr lang="it-IT" b="1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 proiezione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b="1" i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31838"/>
            <a:ext cx="73406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58769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DOLORE DI ORIGINE PERIFERICA SUPERFICIALE: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 cute, sottocute, mucose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Localizzabile in qualunque punto della superficie corporea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Talvolta accompagnato da ipo-, iper-, parestesie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58769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DOLORE PROFONDO DI ORIGINE PERIFERICA 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Difficile localizzazione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Può essere: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viscerale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Somatico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2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due tipi di dolore non sono sempre nettamente differenziabili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DOLORE SOMATICO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Proviene da strutture innervate da nervi somatici e dai nervi frenici</a:t>
            </a: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Sede superficiale</a:t>
            </a: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Ben localizzato</a:t>
            </a:r>
            <a:r>
              <a:rPr lang="it-IT" altLang="it-IT" sz="2800" b="1" i="1" smtClean="0">
                <a:effectLst/>
                <a:latin typeface="Times New Roman" pitchFamily="18" charset="0"/>
              </a:rPr>
              <a:t>, puntiforme, superficie cutanea</a:t>
            </a: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Trafittivo, puntorio, urente, perforante</a:t>
            </a:r>
            <a:r>
              <a:rPr lang="it-IT" altLang="it-IT" sz="2800" b="1" i="1" smtClean="0">
                <a:effectLst/>
                <a:latin typeface="Times New Roman" pitchFamily="18" charset="0"/>
              </a:rPr>
              <a:t>,“a scossa”</a:t>
            </a: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Accentuato dalla palpazione e dalla pressione</a:t>
            </a:r>
            <a:r>
              <a:rPr lang="it-IT" altLang="it-IT" sz="2800" b="1" i="1" smtClean="0">
                <a:effectLst/>
                <a:latin typeface="Times New Roman" pitchFamily="18" charset="0"/>
              </a:rPr>
              <a:t> sulla sede del dolore</a:t>
            </a: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Si modifica con il variare della postura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DOLORE SOMATICO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altLang="it-IT" smtClean="0">
              <a:effectLst/>
            </a:endParaRPr>
          </a:p>
          <a:p>
            <a:pPr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Corrisponde alla sede di genesi del dolore</a:t>
            </a:r>
          </a:p>
          <a:p>
            <a:pPr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Irradiazione lungo il decorso del nervo</a:t>
            </a:r>
          </a:p>
          <a:p>
            <a:pPr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Manifestazioni vegetative</a:t>
            </a:r>
            <a:r>
              <a:rPr lang="it-IT" altLang="it-IT" b="1" i="1" smtClean="0">
                <a:effectLst/>
                <a:latin typeface="Times New Roman" pitchFamily="18" charset="0"/>
              </a:rPr>
              <a:t>: pallore, sudorazione, ipotensione,tachicardia, shock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DOLORE VISCERALE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altLang="it-IT" sz="2800" smtClean="0">
              <a:effectLst/>
            </a:endParaRP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Proviene da strutture innervate da fibre viscerali sia di tipo simpatico che parasimpatico</a:t>
            </a: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Sede profonda</a:t>
            </a: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Localizzazione mal definita,diffusa,</a:t>
            </a:r>
            <a:r>
              <a:rPr lang="it-IT" altLang="it-IT" sz="2800" b="1" i="1" smtClean="0">
                <a:effectLst/>
                <a:latin typeface="Times New Roman" pitchFamily="18" charset="0"/>
              </a:rPr>
              <a:t> con carattere tridimensionale</a:t>
            </a: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Ottuso, sordo, oppressivo o compressivo</a:t>
            </a:r>
          </a:p>
          <a:p>
            <a:pPr eaLnBrk="1" hangingPunct="1"/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Intensità variabile</a:t>
            </a:r>
            <a:r>
              <a:rPr lang="it-IT" altLang="it-IT" sz="2800" b="1" i="1" smtClean="0">
                <a:effectLst/>
                <a:latin typeface="Times New Roman" pitchFamily="18" charset="0"/>
              </a:rPr>
              <a:t>, talora spasmo o colica</a:t>
            </a:r>
          </a:p>
          <a:p>
            <a:pPr eaLnBrk="1" hangingPunct="1"/>
            <a:r>
              <a:rPr lang="it-IT" altLang="it-IT" sz="2800" b="1" i="1" smtClean="0">
                <a:effectLst/>
                <a:latin typeface="Times New Roman" pitchFamily="18" charset="0"/>
              </a:rPr>
              <a:t>Talora assunzione di </a:t>
            </a: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postura antalgica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DOLORE VISCERALE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altLang="it-IT" smtClean="0">
              <a:effectLst/>
            </a:endParaRPr>
          </a:p>
          <a:p>
            <a:pPr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Avvertito</a:t>
            </a:r>
            <a:r>
              <a:rPr lang="it-IT" altLang="it-IT" b="1" i="1" smtClean="0">
                <a:effectLst/>
                <a:latin typeface="Times New Roman" pitchFamily="18" charset="0"/>
              </a:rPr>
              <a:t> in genere lungo una linea mediana</a:t>
            </a:r>
          </a:p>
          <a:p>
            <a:pPr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Irradiato in sedi diverse</a:t>
            </a:r>
            <a:r>
              <a:rPr lang="it-IT" altLang="it-IT" b="1" i="1" smtClean="0">
                <a:effectLst/>
                <a:latin typeface="Times New Roman" pitchFamily="18" charset="0"/>
              </a:rPr>
              <a:t> rispetto all’organo leso</a:t>
            </a:r>
          </a:p>
          <a:p>
            <a:pPr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Manifestazioni </a:t>
            </a:r>
            <a:r>
              <a:rPr lang="it-IT" altLang="it-IT" b="1" i="1" smtClean="0">
                <a:effectLst/>
                <a:latin typeface="Times New Roman" pitchFamily="18" charset="0"/>
              </a:rPr>
              <a:t>: nausea, vomito, cardiopalmo, sudorazione fredda, stato d’ansia o angoscia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692150"/>
            <a:ext cx="7659688" cy="5745163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58769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DOLORE </a:t>
            </a:r>
            <a:r>
              <a:rPr lang="it-IT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ORIGINE PERIFERICA DA PROIEZIONE 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Dolore riferito a distanza dall’organo in cui originano gli impulsi algogeni.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CARATTERI DEL DOLORE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Modalità di insorgenza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Sede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Estensione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Irradiazione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Tipo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Intensità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Durata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Modifiche nel tempo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Elementi che lo aggravano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Elementi che lo alleviano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Sintomi e segni associati</a:t>
            </a:r>
          </a:p>
          <a:p>
            <a:pPr marL="609600" indent="-609600" eaLnBrk="1" hangingPunct="1">
              <a:defRPr/>
            </a:pPr>
            <a:endParaRPr 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29600" cy="5732462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CARATTERI DEL DOLORE</a:t>
            </a:r>
          </a:p>
          <a:p>
            <a:pPr marL="609600" indent="-609600"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Modalità di insorgenza:</a:t>
            </a:r>
          </a:p>
          <a:p>
            <a:pPr marL="609600" indent="-609600" eaLnBrk="1" hangingPunct="1">
              <a:buFont typeface="Arial" pitchFamily="34" charset="0"/>
              <a:buChar char="•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spontaneo</a:t>
            </a:r>
          </a:p>
          <a:p>
            <a:pPr marL="609600" indent="-609600" eaLnBrk="1" hangingPunct="1">
              <a:buFont typeface="Arial" pitchFamily="34" charset="0"/>
              <a:buChar char="•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provocato da stimoli diversi: chimici, fisici, fisiologici</a:t>
            </a:r>
          </a:p>
          <a:p>
            <a:pPr marL="609600" indent="-609600" eaLnBrk="1" hangingPunct="1">
              <a:defRPr/>
            </a:pP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3671888"/>
          </a:xfrm>
        </p:spPr>
        <p:txBody>
          <a:bodyPr/>
          <a:lstStyle/>
          <a:p>
            <a:pPr eaLnBrk="1" hangingPunct="1">
              <a:defRPr/>
            </a:pPr>
            <a: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  <a:b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nel paziente </a:t>
            </a:r>
            <a:b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CHIRURGICO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21388"/>
            <a:ext cx="8229600" cy="133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58769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CARATTERI DEL DOLORE</a:t>
            </a:r>
          </a:p>
          <a:p>
            <a:pPr marL="609600" indent="-609600"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Sede: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       accertarsi che la sede verbalmente esposta dal paziente corrisponda alla reale sede anatomica</a:t>
            </a:r>
          </a:p>
          <a:p>
            <a:pPr marL="609600" indent="-609600" eaLnBrk="1" hangingPunct="1">
              <a:defRPr/>
            </a:pP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5062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6092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CARATTERI DEL DOLORE</a:t>
            </a:r>
          </a:p>
          <a:p>
            <a:pPr marL="609600" indent="-609600"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Estensione ed irradiazione: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        spesso il dolore autoctono è modesto, mentre prevale quello irradiato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       l’irradiazione, a volte, è tanto caratteristica da consentire la diagnosi</a:t>
            </a:r>
          </a:p>
          <a:p>
            <a:pPr marL="609600" indent="-609600" eaLnBrk="1" hangingPunct="1">
              <a:defRPr/>
            </a:pP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CARATTERI DEL DOLORE</a:t>
            </a:r>
          </a:p>
          <a:p>
            <a:pPr marL="609600" indent="-609600"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Tipo: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puntorio</a:t>
            </a:r>
            <a:endParaRPr lang="it-IT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gravativo</a:t>
            </a:r>
            <a:endParaRPr lang="it-IT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pulsante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trafittivo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urente</a:t>
            </a:r>
            <a:endParaRPr lang="it-IT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sordo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a colpo di pugnale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colico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tensivo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ecc</a:t>
            </a:r>
          </a:p>
          <a:p>
            <a:pPr marL="609600" indent="-609600" eaLnBrk="1" hangingPunct="1">
              <a:defRPr/>
            </a:pP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29600" cy="5805487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CARATTERI DEL DOLORE</a:t>
            </a:r>
          </a:p>
          <a:p>
            <a:pPr marL="609600" indent="-609600"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Intensità: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       varia in relazione a numerosi fattori: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soggettività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età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stato di shock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intossicazioni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condizioni fisiche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stati d’animo</a:t>
            </a:r>
          </a:p>
          <a:p>
            <a:pPr marL="609600" indent="-609600" eaLnBrk="1" hangingPunct="1">
              <a:buFont typeface="Courier New" pitchFamily="49" charset="0"/>
              <a:buChar char="o"/>
              <a:defRPr/>
            </a:pPr>
            <a:endParaRPr lang="it-IT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229600" cy="5589587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CARATTERI DEL DOLORE</a:t>
            </a:r>
          </a:p>
          <a:p>
            <a:pPr marL="609600" indent="-609600" eaLnBrk="1" hangingPunct="1"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Durata e modifiche nel tempo</a:t>
            </a:r>
          </a:p>
          <a:p>
            <a:pPr marL="609600" indent="-609600" eaLnBrk="1" hangingPunct="1">
              <a:defRPr/>
            </a:pP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6237287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CARATTERI DEL DOLORE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Elementi che lo aggravano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Elementi che lo alleviano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8229600" cy="5589587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CARATTERI DEL DOLORE</a:t>
            </a:r>
          </a:p>
          <a:p>
            <a:pPr marL="609600" indent="-609600" eaLnBrk="1" hangingPunct="1">
              <a:defRPr/>
            </a:pPr>
            <a:r>
              <a:rPr 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Sintomi e segni associati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it-IT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Sintomi e segni associati:</a:t>
            </a:r>
          </a:p>
          <a:p>
            <a:pPr marL="609600" indent="-609600" eaLnBrk="1" hangingPunct="1">
              <a:defRPr/>
            </a:pPr>
            <a:endParaRPr lang="it-IT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36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FEBBRE</a:t>
            </a:r>
          </a:p>
          <a:p>
            <a:pPr marL="609600" indent="-609600" eaLnBrk="1" hangingPunct="1">
              <a:defRPr/>
            </a:pP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it-IT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Sintomi e segni associati:</a:t>
            </a:r>
          </a:p>
          <a:p>
            <a:pPr marL="609600" indent="-609600" eaLnBrk="1" hangingPunct="1">
              <a:defRPr/>
            </a:pPr>
            <a:endParaRPr lang="it-IT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36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ANORESSIA</a:t>
            </a:r>
            <a:endParaRPr lang="it-IT" sz="3600" b="1" i="1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ANORESSIA</a:t>
            </a:r>
            <a:br>
              <a:rPr lang="it-IT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b="1" i="1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81075"/>
            <a:ext cx="8229600" cy="60928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Perdita dell’appetito.</a:t>
            </a:r>
            <a:r>
              <a:rPr lang="it-IT" sz="2800" smtClean="0">
                <a:effectLst/>
              </a:rPr>
              <a:t> </a:t>
            </a:r>
          </a:p>
          <a:p>
            <a:pPr marL="609600" indent="-609600"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 fenomeno transitorio</a:t>
            </a: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, da cause  banali</a:t>
            </a:r>
          </a:p>
          <a:p>
            <a:pPr marL="609600" indent="-609600"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- fenomeno prolungato</a:t>
            </a: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, da cause anche importanti, organiche o  psichiche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• Anoressia primaria: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t-IT" sz="2400" b="1" i="1" smtClean="0">
                <a:effectLst/>
                <a:latin typeface="Times New Roman" pitchFamily="18" charset="0"/>
                <a:cs typeface="Times New Roman" pitchFamily="18" charset="0"/>
              </a:rPr>
              <a:t>- neurosi, psicosi, farmaci, etc.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• Anoressia secondaria: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t-IT" sz="2400" b="1" i="1" smtClean="0">
                <a:effectLst/>
                <a:latin typeface="Times New Roman" pitchFamily="18" charset="0"/>
                <a:cs typeface="Times New Roman" pitchFamily="18" charset="0"/>
              </a:rPr>
              <a:t>- stati febbrili, malattie infettive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400" b="1" i="1" smtClean="0">
                <a:effectLst/>
                <a:latin typeface="Times New Roman" pitchFamily="18" charset="0"/>
                <a:cs typeface="Times New Roman" pitchFamily="18" charset="0"/>
              </a:rPr>
              <a:t>		- endocrinopatie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400" b="1" i="1" smtClean="0">
                <a:effectLst/>
                <a:latin typeface="Times New Roman" pitchFamily="18" charset="0"/>
                <a:cs typeface="Times New Roman" pitchFamily="18" charset="0"/>
              </a:rPr>
              <a:t>		- gastriti croniche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400" b="1" i="1" smtClean="0">
                <a:effectLst/>
                <a:latin typeface="Times New Roman" pitchFamily="18" charset="0"/>
                <a:cs typeface="Times New Roman" pitchFamily="18" charset="0"/>
              </a:rPr>
              <a:t>		- carcinoma gastrico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400" b="1" i="1" smtClean="0">
                <a:effectLst/>
                <a:latin typeface="Times New Roman" pitchFamily="18" charset="0"/>
                <a:cs typeface="Times New Roman" pitchFamily="18" charset="0"/>
              </a:rPr>
              <a:t>		- altre malattie organiche, specie gastroenteriche</a:t>
            </a:r>
            <a:endParaRPr lang="it-IT" sz="2400" b="1" i="1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endParaRPr 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altLang="it-IT" sz="3600" b="1" i="1" smtClean="0">
                <a:solidFill>
                  <a:srgbClr val="FF0000"/>
                </a:solidFill>
                <a:effectLst/>
              </a:rPr>
              <a:t>Fasi del processo volto alla diagnosi di una patologia chirurgica:</a:t>
            </a:r>
          </a:p>
        </p:txBody>
      </p:sp>
      <p:sp>
        <p:nvSpPr>
          <p:cNvPr id="15363" name="Rectangle 6"/>
          <p:cNvSpPr>
            <a:spLocks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  <a:noFill/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800" b="1" i="1" smtClean="0">
                <a:effectLst/>
              </a:rPr>
              <a:t>Anamnesi ed osservazione generale del pt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800" b="1" i="1" smtClean="0">
                <a:effectLst/>
              </a:rPr>
              <a:t>Rilievo dei segni fisici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800" b="1" i="1" smtClean="0">
                <a:effectLst/>
              </a:rPr>
              <a:t>Ragionamento clinico che colleghi 1 e 2 e la deduzione logica che ne deriva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800" b="1" i="1" smtClean="0">
                <a:effectLst/>
              </a:rPr>
              <a:t>Diagnosi differenziale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800" b="1" i="1" smtClean="0">
                <a:effectLst/>
              </a:rPr>
              <a:t>Indagini di conferma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sz="2800" b="1" i="1" smtClean="0">
                <a:effectLst/>
              </a:rPr>
              <a:t>Biopsia o intervento chirurgico esplorativo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ANORESSIA</a:t>
            </a:r>
            <a:br>
              <a:rPr lang="it-IT" sz="4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4800" b="1" i="1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8229600" cy="56610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endParaRPr lang="it-IT" sz="2800" b="1" i="1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SITOFOBIA:</a:t>
            </a:r>
            <a:r>
              <a:rPr lang="it-IT" b="1" i="1" smtClean="0">
                <a:effectLst/>
                <a:latin typeface="Times New Roman" pitchFamily="18" charset="0"/>
                <a:cs typeface="Times New Roman" pitchFamily="18" charset="0"/>
              </a:rPr>
              <a:t> timore di assumere cibo per paura che possa scatenare dolore (pancreatite cronica, angina abdominis)</a:t>
            </a:r>
          </a:p>
          <a:p>
            <a:pPr marL="609600" indent="-609600" eaLnBrk="1" hangingPunct="1">
              <a:defRPr/>
            </a:pPr>
            <a:endParaRPr lang="it-IT" sz="2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it-IT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Sintomi e segni associati:</a:t>
            </a:r>
          </a:p>
          <a:p>
            <a:pPr marL="609600" indent="-609600" eaLnBrk="1" hangingPunct="1">
              <a:defRPr/>
            </a:pPr>
            <a:endParaRPr lang="it-IT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36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NAUSEA  e  VOMITO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NAUSEA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229600" cy="60928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Ripugnanza verso il cibo e senso di vomito imminente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• La nausea può non essere seguita dal vomito, ma il vomito è di di solito preceduto dalla nausea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• Frequente concomitanza di fenomeni neurovegetativi  (astenia,  pallore, bradicardia, sudorazione, salivazione)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• Stesse cause del vomito</a:t>
            </a:r>
            <a:r>
              <a:rPr lang="it-IT" b="1" i="1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VOMITO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229600" cy="60928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Espulsione forzata del contenuto gastrico attraverso il cavo orale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b="1" i="1" smtClean="0">
                <a:effectLst/>
                <a:latin typeface="Times New Roman" pitchFamily="18" charset="0"/>
                <a:cs typeface="Times New Roman" pitchFamily="18" charset="0"/>
              </a:rPr>
              <a:t>Risulta, nel complesso, sintomo aspecifico, di scarsa utilità clinica, talora addirittura un fenomeno parafisiologico.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 CHIRURGIA è un sintomo importante ai fini diagnostici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VOMITO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229600" cy="60928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Acquoso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Gastrico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Alimentare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Ematico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Enterico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Fecaloide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RIGURGITO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229600" cy="60928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Ritorno in cavità orale, con o senza emissione, di materiale alimentare ingerito</a:t>
            </a: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, senza la partecipazione delle attività muscolari coordinate descritte per il  vomito. 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Considerato in senso stretto, il rigurgito si riferisce a </a:t>
            </a: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materiale non ancora  giunto a contatto col succo gastrico</a:t>
            </a: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 ed è quindi </a:t>
            </a:r>
            <a:r>
              <a:rPr lang="it-IT" sz="2800" b="1" i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sintomo di patologia esofagea</a:t>
            </a: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			Neoplasie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			Diverticoli 			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			Acalasia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it-IT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Sintomi e segni associati:</a:t>
            </a:r>
          </a:p>
          <a:p>
            <a:pPr marL="609600" indent="-609600" eaLnBrk="1" hangingPunct="1">
              <a:defRPr/>
            </a:pPr>
            <a:endParaRPr lang="it-IT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36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ALVO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8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ALVO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229600" cy="60928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REGOLARE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NON REGOLARE: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Stipsi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Diarrea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Pseudodiarrea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Chiuso a feci e/o a gas </a:t>
            </a:r>
          </a:p>
          <a:p>
            <a:pPr marL="609600" indent="-609600" eaLnBrk="1" hangingPunct="1"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Presenza di muco e/o sangue</a:t>
            </a:r>
            <a:endParaRPr lang="it-IT" sz="2800" b="1" i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it-IT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Sintomi e segni associati:</a:t>
            </a:r>
          </a:p>
          <a:p>
            <a:pPr marL="609600" indent="-609600" eaLnBrk="1" hangingPunct="1">
              <a:defRPr/>
            </a:pPr>
            <a:endParaRPr lang="it-IT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3600" b="1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MINZIONE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 PATOLOGICA PROSSIMA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defRPr/>
            </a:pPr>
            <a:r>
              <a:rPr lang="it-IT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Sintomi e segni associati:</a:t>
            </a:r>
          </a:p>
          <a:p>
            <a:pPr marL="609600" indent="-609600" eaLnBrk="1" hangingPunct="1">
              <a:defRPr/>
            </a:pPr>
            <a:endParaRPr lang="it-IT" sz="3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it-IT" sz="3600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DISPNEA</a:t>
            </a:r>
            <a:endParaRPr lang="it-IT" sz="3600" b="1" i="1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“L’anamnesi indirizza il chirurgo ad una corretta diagnosi in 3 casi su 4.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L’abilità nel raccogliere l’anamnesi è proporzionale all’esperienza e alla cultura del medico”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it-IT" b="1" i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(Pietro Valdoni)</a:t>
            </a:r>
            <a:endParaRPr 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3671888"/>
          </a:xfrm>
        </p:spPr>
        <p:txBody>
          <a:bodyPr/>
          <a:lstStyle/>
          <a:p>
            <a:pPr eaLnBrk="1" hangingPunct="1">
              <a:defRPr/>
            </a:pPr>
            <a: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</a:t>
            </a:r>
            <a:b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OBIETTIVO</a:t>
            </a:r>
            <a:b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 paziente</a:t>
            </a:r>
            <a:b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CHIRURGICO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21388"/>
            <a:ext cx="8229600" cy="133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Consiste nello studio dello STATO ATTUALE del paziente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SCOPO: rilevare fenomeni patologici mediante un esame diretto (fisico) e con l’ausilio di mezzi diagnostici di laboratorio e strumentali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29600" cy="60928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</a:p>
          <a:p>
            <a:pPr marL="609600" indent="-609600" eaLnBrk="1" hangingPunct="1">
              <a:defRPr/>
            </a:pPr>
            <a:r>
              <a:rPr lang="it-IT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LOCALE</a:t>
            </a:r>
            <a:endParaRPr lang="it-IT" sz="28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Considera l’organismo nel suo insieme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Ne indaga le condizioni generali attraverso un’indagine concisa , volta a fornire un’idea, seppure sommaria, dello stato attuale del pt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Stretti rapporti tra malattia locale e stato generale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Può essere utile per definire la diagnosi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Può essere utile per giudicare la gravità della malattia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Può essere utile per formulare la prognosi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Può condizionare l’indicazione all’intervento chirurgico e/o all’anestesia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Condizioni generali: peso, altezza, habitus costituzionale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2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6449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Sensorio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Decubito (attivo, passivo, indifferente, obbligato, preferito)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Facies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68863"/>
            <a:ext cx="5486400" cy="498475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08625" y="1773238"/>
            <a:ext cx="2808288" cy="2808287"/>
          </a:xfrm>
        </p:spPr>
        <p:txBody>
          <a:bodyPr/>
          <a:lstStyle/>
          <a:p>
            <a:pPr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facies ippocratica:</a:t>
            </a:r>
          </a:p>
          <a:p>
            <a:pPr>
              <a:defRPr/>
            </a:pP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Aspetto incavato degli occhi, delle guance e della regione temporale</a:t>
            </a:r>
          </a:p>
          <a:p>
            <a:pPr>
              <a:defRPr/>
            </a:pP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Naso affilato</a:t>
            </a:r>
          </a:p>
          <a:p>
            <a:pPr>
              <a:defRPr/>
            </a:pPr>
            <a:r>
              <a:rPr lang="it-IT" sz="2000" b="1" i="1" dirty="0" smtClean="0">
                <a:latin typeface="Times New Roman" pitchFamily="18" charset="0"/>
                <a:cs typeface="Times New Roman" pitchFamily="18" charset="0"/>
              </a:rPr>
              <a:t>Cute secca e rugosa</a:t>
            </a:r>
            <a:endParaRPr lang="it-IT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643" r="16643"/>
          <a:stretch>
            <a:fillRect/>
          </a:stretch>
        </p:blipFill>
        <p:spPr>
          <a:xfrm>
            <a:off x="539750" y="476250"/>
            <a:ext cx="4103688" cy="55848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Rapporto chirurgo-paziente: doti di penetrazione psicologica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Formulare domande pertinenti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Non limitarsi a raccogliere notizie che il paziente fornisce spontaneamente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Tenere conto del livello culturale ed intellettuale del paziente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Facies adenoidea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81924" name="Picture 2" descr="Mostra immagine a dimensione intera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56" r="156"/>
          <a:stretch>
            <a:fillRect/>
          </a:stretch>
        </p:blipFill>
        <p:spPr>
          <a:xfrm>
            <a:off x="190500" y="1341438"/>
            <a:ext cx="5102225" cy="3825875"/>
          </a:xfr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59338" y="1412875"/>
            <a:ext cx="3067050" cy="2303463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0066"/>
                </a:solidFill>
              </a:rPr>
              <a:t>Facies ipertiroidea: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occhi sporgenti</a:t>
            </a:r>
            <a:br>
              <a:rPr lang="it-IT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cute sottile</a:t>
            </a:r>
            <a:br>
              <a:rPr lang="it-IT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bocca contratta</a:t>
            </a:r>
            <a:br>
              <a:rPr lang="it-IT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espressione spaventata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facies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8294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804" r="23804"/>
          <a:stretch>
            <a:fillRect/>
          </a:stretch>
        </p:blipFill>
        <p:spPr>
          <a:xfrm>
            <a:off x="468313" y="404813"/>
            <a:ext cx="3095625" cy="6119812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3971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altLang="it-IT" sz="2400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Facies mongoloide</a:t>
            </a:r>
          </a:p>
        </p:txBody>
      </p:sp>
      <p:pic>
        <p:nvPicPr>
          <p:cNvPr id="83972" name="Picture 2" descr="http://3.bp.blogspot.com/-EnW3h0dsoto/Tel4xoCF82I/AAAAAAAAAB0/0Fd6JtPVzcA/s1600/DWN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272" r="7272"/>
          <a:stretch>
            <a:fillRect/>
          </a:stretch>
        </p:blipFill>
        <p:spPr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Cute: </a:t>
            </a:r>
          </a:p>
          <a:p>
            <a:pPr marL="609600" indent="-609600" eaLnBrk="1" hangingPunct="1">
              <a:buFont typeface="Arial" charset="0"/>
              <a:buChar char="•"/>
            </a:pPr>
            <a:r>
              <a:rPr lang="it-IT" alt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stato di idratazione</a:t>
            </a:r>
          </a:p>
          <a:p>
            <a:pPr marL="609600" indent="-609600" eaLnBrk="1" hangingPunct="1">
              <a:buFont typeface="Arial" charset="0"/>
              <a:buChar char="•"/>
            </a:pPr>
            <a:r>
              <a:rPr lang="it-IT" alt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colorito</a:t>
            </a:r>
          </a:p>
          <a:p>
            <a:pPr marL="609600" indent="-609600" eaLnBrk="1" hangingPunct="1">
              <a:buFont typeface="Arial" charset="0"/>
              <a:buChar char="•"/>
            </a:pPr>
            <a:r>
              <a:rPr lang="it-IT" alt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cicatrici</a:t>
            </a:r>
          </a:p>
          <a:p>
            <a:pPr marL="609600" indent="-609600" eaLnBrk="1" hangingPunct="1">
              <a:buFont typeface="Arial" charset="0"/>
              <a:buChar char="•"/>
            </a:pPr>
            <a:r>
              <a:rPr lang="it-IT" alt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distribuzione dei peli</a:t>
            </a:r>
          </a:p>
          <a:p>
            <a:pPr marL="609600" indent="-609600" eaLnBrk="1" hangingPunct="1">
              <a:buFont typeface="Arial" charset="0"/>
              <a:buChar char="•"/>
            </a:pPr>
            <a:r>
              <a:rPr lang="it-IT" altLang="it-IT" sz="2800" b="1" i="1" smtClean="0">
                <a:effectLst/>
                <a:latin typeface="Times New Roman" pitchFamily="18" charset="0"/>
                <a:cs typeface="Times New Roman" pitchFamily="18" charset="0"/>
              </a:rPr>
              <a:t>reticoli venosi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it-IT" altLang="it-IT" smtClean="0">
              <a:effectLst/>
            </a:endParaRPr>
          </a:p>
        </p:txBody>
      </p:sp>
      <p:pic>
        <p:nvPicPr>
          <p:cNvPr id="86019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5575" y="1787525"/>
            <a:ext cx="6291263" cy="4149725"/>
          </a:xfr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it-IT" altLang="it-IT" smtClean="0">
              <a:effectLst/>
            </a:endParaRPr>
          </a:p>
        </p:txBody>
      </p:sp>
      <p:pic>
        <p:nvPicPr>
          <p:cNvPr id="87043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4775" y="1768475"/>
            <a:ext cx="6392863" cy="4187825"/>
          </a:xfr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it-IT" altLang="it-IT" smtClean="0">
              <a:effectLst/>
            </a:endParaRPr>
          </a:p>
        </p:txBody>
      </p:sp>
      <p:pic>
        <p:nvPicPr>
          <p:cNvPr id="88067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836613"/>
            <a:ext cx="5688013" cy="5038725"/>
          </a:xfr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it-IT" altLang="it-IT" smtClean="0">
              <a:effectLst/>
            </a:endParaRPr>
          </a:p>
        </p:txBody>
      </p:sp>
      <p:pic>
        <p:nvPicPr>
          <p:cNvPr id="89091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125538"/>
            <a:ext cx="6038850" cy="4248150"/>
          </a:xfr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Sottocute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Lingua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Cavo orale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Mucose visibili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ASCOLTARE IL PAZIENTE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INTERROGARE IL PAZIENTE per: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latin typeface="Times New Roman" pitchFamily="18" charset="0"/>
                <a:cs typeface="Times New Roman" pitchFamily="18" charset="0"/>
              </a:rPr>
              <a:t>Acquisire informazioni che il pt potrebbe considerare inutili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latin typeface="Times New Roman" pitchFamily="18" charset="0"/>
                <a:cs typeface="Times New Roman" pitchFamily="18" charset="0"/>
              </a:rPr>
              <a:t>Guidare il pt prolisso e contenerlo</a:t>
            </a:r>
          </a:p>
          <a:p>
            <a:pPr marL="609600" indent="-609600" eaLnBrk="1" hangingPunct="1">
              <a:defRPr/>
            </a:pPr>
            <a:r>
              <a:rPr lang="it-IT" sz="2400" b="1" i="1" smtClean="0">
                <a:latin typeface="Times New Roman" pitchFamily="18" charset="0"/>
                <a:cs typeface="Times New Roman" pitchFamily="18" charset="0"/>
              </a:rPr>
              <a:t>Capire il paziente psicologicamente debole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Polso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Pressione arteriosa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Respiro e frequenza respiratoria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GENERALE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229600" cy="56610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it-IT" altLang="it-IT" sz="2800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Temperatura corporea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ESAME  OBIETTIVO LOCALE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468313" y="5734050"/>
            <a:ext cx="8229600" cy="73025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81075"/>
            <a:ext cx="8229600" cy="1871663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LABORATORIO</a:t>
            </a:r>
            <a:b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5805488"/>
            <a:ext cx="8229600" cy="7318375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it-IT" altLang="it-IT" sz="2800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60" name="Picture 6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293938"/>
            <a:ext cx="2897187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33600"/>
            <a:ext cx="8280400" cy="4176713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it-IT" altLang="it-IT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NON INVASIVI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INVASIVI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33600"/>
            <a:ext cx="8280400" cy="4176713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NON INVASIVI: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Ecografia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Ecodoppler 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Rx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Tc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RMN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etc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205038"/>
            <a:ext cx="37814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home.teletu.it/tiroide/ile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72104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702945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ANAMNESI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DIRETTA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MEDIATA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569913"/>
            <a:ext cx="75565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unradiologo.net/wp-content/uploads/2011/10/RX-02-a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44488"/>
            <a:ext cx="5022850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963" y="515938"/>
            <a:ext cx="4664075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alessandrofeo.it/images/diverticolo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628775"/>
            <a:ext cx="36099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t2.gstatic.com/images?q=tbn:ANd9GcQrgPTciQaFUAFYQGcUV1ezi628uCqvzaJPyFzlrkSVVozIebvcouHYn7t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0" y="1557338"/>
            <a:ext cx="43005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effectLst/>
              </a:rPr>
              <a:t>RMN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2205038"/>
            <a:ext cx="56880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951412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effectLst/>
              </a:rPr>
              <a:t>PET</a:t>
            </a:r>
            <a:br>
              <a:rPr lang="it-IT" altLang="it-IT" b="1" smtClean="0">
                <a:solidFill>
                  <a:srgbClr val="FF0000"/>
                </a:solidFill>
                <a:effectLst/>
              </a:rPr>
            </a:br>
            <a:r>
              <a:rPr lang="it-IT" altLang="it-IT" b="1" smtClean="0">
                <a:solidFill>
                  <a:srgbClr val="FF0000"/>
                </a:solidFill>
                <a:effectLst/>
              </a:rPr>
              <a:t/>
            </a:r>
            <a:br>
              <a:rPr lang="it-IT" altLang="it-IT" b="1" smtClean="0">
                <a:solidFill>
                  <a:srgbClr val="FF0000"/>
                </a:solidFill>
                <a:effectLst/>
              </a:rPr>
            </a:br>
            <a:r>
              <a:rPr lang="it-IT" altLang="it-IT" sz="3600" b="1" i="1" smtClean="0">
                <a:solidFill>
                  <a:schemeClr val="tx1"/>
                </a:solidFill>
                <a:effectLst/>
              </a:rPr>
              <a:t>informazioni di tipo fisiologico</a:t>
            </a:r>
            <a:endParaRPr lang="it-IT" altLang="it-IT" sz="3600" b="1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76250"/>
            <a:ext cx="617855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effectLst/>
              </a:rPr>
              <a:t>scintigrafia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1916113"/>
            <a:ext cx="497522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80400" cy="4752975"/>
          </a:xfrm>
          <a:noFill/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INVASIVI: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Fistolografia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Angiografia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Endoscopia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Radiologia interventistica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Agobiopsia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Biopsia</a:t>
            </a:r>
          </a:p>
          <a:p>
            <a:pPr marL="609600" indent="-609600" eaLnBrk="1" hangingPunct="1"/>
            <a:r>
              <a:rPr lang="it-IT" altLang="it-IT" b="1" i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etc</a:t>
            </a:r>
          </a:p>
          <a:p>
            <a:pPr marL="609600" indent="-609600" eaLnBrk="1" hangingPunct="1"/>
            <a:endParaRPr lang="it-IT" altLang="it-IT" b="1" i="1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ndulazione">
  <a:themeElements>
    <a:clrScheme name="Ondulazion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zio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zion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zion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ndulazione">
  <a:themeElements>
    <a:clrScheme name="Ondulazion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zio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zion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zion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ndulazione">
  <a:themeElements>
    <a:clrScheme name="Ondulazion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zio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zion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zion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ndulazione">
  <a:themeElements>
    <a:clrScheme name="Ondulazion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zio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zion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zion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ndulazione">
  <a:themeElements>
    <a:clrScheme name="Ondulazion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zio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zion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zion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zion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673</TotalTime>
  <Words>1441</Words>
  <Application>Microsoft Office PowerPoint</Application>
  <PresentationFormat>Presentazione su schermo (4:3)</PresentationFormat>
  <Paragraphs>387</Paragraphs>
  <Slides>104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104</vt:i4>
      </vt:variant>
    </vt:vector>
  </HeadingPairs>
  <TitlesOfParts>
    <vt:vector size="114" baseType="lpstr">
      <vt:lpstr>Arial</vt:lpstr>
      <vt:lpstr>Wingdings</vt:lpstr>
      <vt:lpstr>Calibri</vt:lpstr>
      <vt:lpstr>Times New Roman</vt:lpstr>
      <vt:lpstr>Courier New</vt:lpstr>
      <vt:lpstr>Ondulazione</vt:lpstr>
      <vt:lpstr>1_Ondulazione</vt:lpstr>
      <vt:lpstr>2_Ondulazione</vt:lpstr>
      <vt:lpstr>3_Ondulazione</vt:lpstr>
      <vt:lpstr>4_Ondulazione</vt:lpstr>
      <vt:lpstr>Diapositiva 1</vt:lpstr>
      <vt:lpstr>Diapositiva 2</vt:lpstr>
      <vt:lpstr>Diapositiva 3</vt:lpstr>
      <vt:lpstr>ANAMNESI nel paziente  CHIRURGICO</vt:lpstr>
      <vt:lpstr>Fasi del processo volto alla diagnosi di una patologia chirurgica:</vt:lpstr>
      <vt:lpstr>ANAMNESI</vt:lpstr>
      <vt:lpstr>ANAMNESI</vt:lpstr>
      <vt:lpstr>ANAMNESI</vt:lpstr>
      <vt:lpstr>ANAMNESI</vt:lpstr>
      <vt:lpstr>ANAMNESI</vt:lpstr>
      <vt:lpstr>ANAMNESI</vt:lpstr>
      <vt:lpstr>ANAMNESI</vt:lpstr>
      <vt:lpstr>ANAMNESI</vt:lpstr>
      <vt:lpstr>ANAMNESI PATOLOGICA REMOTA</vt:lpstr>
      <vt:lpstr>ANAMNESI PATOLOGICA REMOTA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DOLORE SOMATICO</vt:lpstr>
      <vt:lpstr>DOLORE SOMATICO</vt:lpstr>
      <vt:lpstr>DOLORE VISCERALE</vt:lpstr>
      <vt:lpstr>DOLORE VISCERALE</vt:lpstr>
      <vt:lpstr>Diapositiva 36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ANAMNESI PATOLOGICA PROSSIMA</vt:lpstr>
      <vt:lpstr>ANORESSIA </vt:lpstr>
      <vt:lpstr>ANORESSIA </vt:lpstr>
      <vt:lpstr>ANAMNESI PATOLOGICA PROSSIMA</vt:lpstr>
      <vt:lpstr>NAUSEA</vt:lpstr>
      <vt:lpstr>VOMITO</vt:lpstr>
      <vt:lpstr>VOMITO</vt:lpstr>
      <vt:lpstr>RIGURGITO</vt:lpstr>
      <vt:lpstr>ANAMNESI PATOLOGICA PROSSIMA</vt:lpstr>
      <vt:lpstr>ALVO</vt:lpstr>
      <vt:lpstr>ANAMNESI PATOLOGICA PROSSIMA</vt:lpstr>
      <vt:lpstr>ANAMNESI PATOLOGICA PROSSIMA</vt:lpstr>
      <vt:lpstr>ESAME  OBIETTIVO del paziente CHIRURGICO</vt:lpstr>
      <vt:lpstr>ESAME  OBIETTIVO</vt:lpstr>
      <vt:lpstr>ESAME  OBIETTIVO</vt:lpstr>
      <vt:lpstr>ESAME  OBIETTIVO GENERALE</vt:lpstr>
      <vt:lpstr>ESAME  OBIETTIVO GENERALE</vt:lpstr>
      <vt:lpstr>ESAME  OBIETTIVO GENERALE</vt:lpstr>
      <vt:lpstr>ESAME  OBIETTIVO GENERALE</vt:lpstr>
      <vt:lpstr>ESAME  OBIETTIVO GENERALE</vt:lpstr>
      <vt:lpstr>ESAME  OBIETTIVO GENERALE</vt:lpstr>
      <vt:lpstr>Diapositiva 69</vt:lpstr>
      <vt:lpstr>Diapositiva 70</vt:lpstr>
      <vt:lpstr>Facies ipertiroidea: occhi sporgenti cute sottile bocca contratta espressione spaventata  </vt:lpstr>
      <vt:lpstr>Diapositiva 72</vt:lpstr>
      <vt:lpstr>ESAME  OBIETTIVO GENERALE</vt:lpstr>
      <vt:lpstr>Diapositiva 74</vt:lpstr>
      <vt:lpstr>Diapositiva 75</vt:lpstr>
      <vt:lpstr>Diapositiva 76</vt:lpstr>
      <vt:lpstr>Diapositiva 77</vt:lpstr>
      <vt:lpstr>ESAME  OBIETTIVO GENERALE</vt:lpstr>
      <vt:lpstr>ESAME  OBIETTIVO GENERALE</vt:lpstr>
      <vt:lpstr>ESAME  OBIETTIVO GENERALE</vt:lpstr>
      <vt:lpstr>ESAME  OBIETTIVO GENERALE</vt:lpstr>
      <vt:lpstr>ESAME  OBIETTIVO GENERALE</vt:lpstr>
      <vt:lpstr>ESAME  OBIETTIVO LOCALE</vt:lpstr>
      <vt:lpstr>ESAMI DI LABORATORIO  </vt:lpstr>
      <vt:lpstr> ESAMI STRUMENTALI</vt:lpstr>
      <vt:lpstr> ESAMI STRUMENTALI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RMN</vt:lpstr>
      <vt:lpstr>PET  informazioni di tipo fisiologico</vt:lpstr>
      <vt:lpstr>Diapositiva 97</vt:lpstr>
      <vt:lpstr>scintigrafia</vt:lpstr>
      <vt:lpstr> ESAMI STRUMENTALI</vt:lpstr>
      <vt:lpstr>Diapositiva 100</vt:lpstr>
      <vt:lpstr>Diapositiva 101</vt:lpstr>
      <vt:lpstr>Diapositiva 102</vt:lpstr>
      <vt:lpstr>Diapositiva 103</vt:lpstr>
      <vt:lpstr> ESAMI STRUMENTALI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</dc:creator>
  <cp:lastModifiedBy>Diego</cp:lastModifiedBy>
  <cp:revision>79</cp:revision>
  <dcterms:created xsi:type="dcterms:W3CDTF">2013-02-11T09:57:59Z</dcterms:created>
  <dcterms:modified xsi:type="dcterms:W3CDTF">2015-04-02T08:06:34Z</dcterms:modified>
</cp:coreProperties>
</file>